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橢圓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內容版面配置區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內容版面配置區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5" name="橢圓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橢圓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內容版面配置區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橢圓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橢圓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矩形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矩形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橢圓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22" name="矩形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矩形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矩形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ADB2DA1-F54D-406C-BB2F-12DA3D92269B}" type="datetimeFigureOut">
              <a:rPr lang="zh-TW" altLang="en-US" smtClean="0"/>
              <a:pPr/>
              <a:t>2018/11/13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橢圓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56A0C04-477E-44B1-91A8-66BA93821D4D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79712" y="908720"/>
            <a:ext cx="4680520" cy="1440160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更正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編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定類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建地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目不能建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篇</a:t>
            </a:r>
            <a:endParaRPr lang="zh-TW" altLang="en-US" sz="32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31840" y="332656"/>
            <a:ext cx="2592288" cy="677937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latin typeface="標楷體" pitchFamily="65" charset="-120"/>
                <a:ea typeface="標楷體" pitchFamily="65" charset="-120"/>
              </a:rPr>
              <a:t>常見問答</a:t>
            </a:r>
            <a:endParaRPr lang="zh-TW" altLang="en-US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179512" y="2564904"/>
            <a:ext cx="8640960" cy="286232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賈代書：包大人</a:t>
            </a:r>
            <a:r>
              <a:rPr lang="en-US" altLang="zh-TW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我買的農地是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建」地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</a:t>
            </a:r>
            <a:r>
              <a:rPr lang="zh-TW" altLang="en-US" b="1" dirty="0" smtClean="0">
                <a:solidFill>
                  <a:srgbClr val="0070C0"/>
                </a:solidFill>
                <a:latin typeface="標楷體"/>
                <a:ea typeface="標楷體"/>
              </a:rPr>
              <a:t>，怎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不能變建地</a:t>
            </a: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?!</a:t>
            </a:r>
            <a:endParaRPr lang="en-US" altLang="zh-TW" b="1" dirty="0" smtClean="0">
              <a:solidFill>
                <a:srgbClr val="0070C0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包大人：娓娓道來</a:t>
            </a:r>
            <a:r>
              <a:rPr lang="en-US" altLang="zh-TW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~</a:t>
            </a:r>
          </a:p>
          <a:p>
            <a:r>
              <a:rPr lang="zh-TW" altLang="en-US" b="1" dirty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賈代書</a:t>
            </a:r>
            <a:r>
              <a:rPr lang="zh-TW" altLang="en-US" b="1" dirty="0" smtClean="0">
                <a:solidFill>
                  <a:srgbClr val="0070C0"/>
                </a:solidFill>
                <a:latin typeface="標楷體" pitchFamily="65" charset="-120"/>
                <a:ea typeface="標楷體" pitchFamily="65" charset="-120"/>
              </a:rPr>
              <a:t>：內政部訂頒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「製定非都市土地使用分區圖及編定各種使用地作業須知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」第</a:t>
            </a:r>
            <a:endParaRPr lang="en-US" altLang="zh-TW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</a:t>
            </a: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點</a:t>
            </a: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(2)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編定原則表說明</a:t>
            </a: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規定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，合於下列情形之一土地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，是可以編為丙種</a:t>
            </a:r>
            <a:endParaRPr lang="en-US" altLang="zh-TW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建築用地：</a:t>
            </a:r>
            <a:r>
              <a:rPr lang="en-US" altLang="zh-TW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(1)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於使用編定結果公告前屬「建」地目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en-US" altLang="zh-TW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2)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於使用編定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結果</a:t>
            </a:r>
            <a:endParaRPr lang="en-US" altLang="zh-TW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公告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前已奉准變更為「建」地目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地政事務所不給我更正編定為建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zh-TW" altLang="en-US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b="1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包大人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：更正編定為建築用地，首重公告編定當時有無住宅用建物存在，即使日據</a:t>
            </a:r>
            <a:endParaRPr lang="en-US" altLang="zh-TW" b="1" dirty="0" smtClean="0">
              <a:solidFill>
                <a:schemeClr val="accent6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時期土地登記為</a:t>
            </a: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「建」地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，仍應就公告編定當時</a:t>
            </a:r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有無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住宅用建物存在而</a:t>
            </a:r>
            <a:endParaRPr lang="en-US" altLang="zh-TW" b="1" dirty="0" smtClean="0">
              <a:solidFill>
                <a:schemeClr val="accent6">
                  <a:lumMod val="50000"/>
                </a:schemeClr>
              </a:solidFill>
              <a:latin typeface="標楷體"/>
              <a:ea typeface="標楷體"/>
            </a:endParaRPr>
          </a:p>
          <a:p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 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       為實質審查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新細明體"/>
                <a:ea typeface="新細明體"/>
              </a:rPr>
              <a:t>。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換言之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，並非建地目就一定能更正編定為建築用地，仍要探</a:t>
            </a:r>
            <a:endParaRPr lang="en-US" altLang="zh-TW" b="1" dirty="0" smtClean="0">
              <a:solidFill>
                <a:schemeClr val="accent6">
                  <a:lumMod val="50000"/>
                </a:schemeClr>
              </a:solidFill>
              <a:latin typeface="標楷體"/>
              <a:ea typeface="標楷體"/>
            </a:endParaRPr>
          </a:p>
          <a:p>
            <a:r>
              <a:rPr lang="zh-TW" altLang="en-US" b="1" dirty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 </a:t>
            </a:r>
            <a:r>
              <a:rPr lang="zh-TW" altLang="en-US" b="1" dirty="0" smtClean="0">
                <a:solidFill>
                  <a:schemeClr val="accent6">
                    <a:lumMod val="50000"/>
                  </a:schemeClr>
                </a:solidFill>
                <a:latin typeface="標楷體"/>
                <a:ea typeface="標楷體"/>
              </a:rPr>
              <a:t>       究該</a:t>
            </a:r>
            <a:r>
              <a:rPr lang="zh-TW" altLang="en-US" b="1" dirty="0">
                <a:solidFill>
                  <a:srgbClr val="E8B7B7">
                    <a:lumMod val="50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「建」地</a:t>
            </a:r>
            <a:r>
              <a:rPr lang="zh-TW" altLang="en-US" b="1" dirty="0" smtClean="0">
                <a:solidFill>
                  <a:srgbClr val="E8B7B7">
                    <a:lumMod val="50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目形成原因</a:t>
            </a:r>
            <a:r>
              <a:rPr lang="zh-TW" altLang="en-US" b="1" dirty="0" smtClean="0">
                <a:solidFill>
                  <a:srgbClr val="E8B7B7">
                    <a:lumMod val="50000"/>
                  </a:srgbClr>
                </a:solidFill>
                <a:latin typeface="標楷體"/>
                <a:ea typeface="標楷體"/>
              </a:rPr>
              <a:t>，並為實質審查後，再為判斷</a:t>
            </a:r>
            <a:r>
              <a:rPr lang="zh-TW" altLang="en-US" b="1" dirty="0" smtClean="0">
                <a:solidFill>
                  <a:srgbClr val="E8B7B7">
                    <a:lumMod val="50000"/>
                  </a:srgbClr>
                </a:solidFill>
                <a:latin typeface="新細明體"/>
                <a:ea typeface="新細明體"/>
              </a:rPr>
              <a:t>。</a:t>
            </a:r>
            <a:endParaRPr lang="en-US" altLang="zh-TW" b="1" dirty="0" smtClean="0">
              <a:solidFill>
                <a:srgbClr val="E8B7B7">
                  <a:lumMod val="50000"/>
                </a:srgbClr>
              </a:solidFill>
              <a:latin typeface="新細明體"/>
              <a:ea typeface="新細明體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60648"/>
            <a:ext cx="2808312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223224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755" y="5157192"/>
            <a:ext cx="1791717" cy="165618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雲朵形圖說文字 4"/>
          <p:cNvSpPr/>
          <p:nvPr/>
        </p:nvSpPr>
        <p:spPr>
          <a:xfrm>
            <a:off x="899592" y="5436225"/>
            <a:ext cx="5256584" cy="1098118"/>
          </a:xfrm>
          <a:prstGeom prst="cloudCallout">
            <a:avLst>
              <a:gd name="adj1" fmla="val 74795"/>
              <a:gd name="adj2" fmla="val -263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dirty="0">
                <a:solidFill>
                  <a:prstClr val="white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地目等則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」與「使用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分區及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使用地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」管制是兩種不同制度</a:t>
            </a:r>
            <a:r>
              <a:rPr lang="zh-TW" altLang="en-US" dirty="0" smtClean="0">
                <a:latin typeface="標楷體"/>
                <a:ea typeface="標楷體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不能認為</a:t>
            </a:r>
            <a:r>
              <a:rPr lang="zh-TW" altLang="en-US" dirty="0" smtClean="0">
                <a:latin typeface="新細明體"/>
                <a:ea typeface="新細明體"/>
              </a:rPr>
              <a:t>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建地目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=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建築用地」</a:t>
            </a:r>
            <a:r>
              <a:rPr lang="zh-TW" altLang="en-US" dirty="0" smtClean="0">
                <a:latin typeface="新細明體"/>
                <a:ea typeface="新細明體"/>
              </a:rPr>
              <a:t>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市鎮">
  <a:themeElements>
    <a:clrScheme name="沉穩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市鎮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市鎮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116</TotalTime>
  <Words>274</Words>
  <Application>Microsoft Office PowerPoint</Application>
  <PresentationFormat>如螢幕大小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市鎮</vt:lpstr>
      <vt:lpstr>常見問答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常見問答</dc:title>
  <dc:creator>USER</dc:creator>
  <cp:lastModifiedBy>user</cp:lastModifiedBy>
  <cp:revision>15</cp:revision>
  <dcterms:created xsi:type="dcterms:W3CDTF">2018-03-05T12:29:25Z</dcterms:created>
  <dcterms:modified xsi:type="dcterms:W3CDTF">2018-11-13T01:10:39Z</dcterms:modified>
</cp:coreProperties>
</file>